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660"/>
  </p:normalViewPr>
  <p:slideViewPr>
    <p:cSldViewPr snapToGrid="0">
      <p:cViewPr varScale="1">
        <p:scale>
          <a:sx n="88" d="100"/>
          <a:sy n="88" d="100"/>
        </p:scale>
        <p:origin x="36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1710381-5D5C-4A9E-9C51-2C0C3CEF9134}" type="datetimeFigureOut">
              <a:rPr lang="it-IT" smtClean="0"/>
              <a:t>30/03/2023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8400B8-E7AA-4B01-A463-403D83D90D63}" type="slidenum">
              <a:rPr lang="it-IT" smtClean="0"/>
              <a:t>‹N›</a:t>
            </a:fld>
            <a:endParaRPr lang="it-IT"/>
          </a:p>
        </p:txBody>
      </p:sp>
    </p:spTree>
    <p:extLst>
      <p:ext uri="{BB962C8B-B14F-4D97-AF65-F5344CB8AC3E}">
        <p14:creationId xmlns:p14="http://schemas.microsoft.com/office/powerpoint/2010/main" val="3806529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1710381-5D5C-4A9E-9C51-2C0C3CEF9134}" type="datetimeFigureOut">
              <a:rPr lang="it-IT" smtClean="0"/>
              <a:t>30/03/2023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8400B8-E7AA-4B01-A463-403D83D90D63}" type="slidenum">
              <a:rPr lang="it-IT" smtClean="0"/>
              <a:t>‹N›</a:t>
            </a:fld>
            <a:endParaRPr lang="it-IT"/>
          </a:p>
        </p:txBody>
      </p:sp>
    </p:spTree>
    <p:extLst>
      <p:ext uri="{BB962C8B-B14F-4D97-AF65-F5344CB8AC3E}">
        <p14:creationId xmlns:p14="http://schemas.microsoft.com/office/powerpoint/2010/main" val="1359685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1710381-5D5C-4A9E-9C51-2C0C3CEF9134}" type="datetimeFigureOut">
              <a:rPr lang="it-IT" smtClean="0"/>
              <a:t>30/03/2023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8400B8-E7AA-4B01-A463-403D83D90D63}" type="slidenum">
              <a:rPr lang="it-IT" smtClean="0"/>
              <a:t>‹N›</a:t>
            </a:fld>
            <a:endParaRPr lang="it-IT"/>
          </a:p>
        </p:txBody>
      </p:sp>
    </p:spTree>
    <p:extLst>
      <p:ext uri="{BB962C8B-B14F-4D97-AF65-F5344CB8AC3E}">
        <p14:creationId xmlns:p14="http://schemas.microsoft.com/office/powerpoint/2010/main" val="468135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1710381-5D5C-4A9E-9C51-2C0C3CEF9134}" type="datetimeFigureOut">
              <a:rPr lang="it-IT" smtClean="0"/>
              <a:t>30/03/2023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8400B8-E7AA-4B01-A463-403D83D90D63}" type="slidenum">
              <a:rPr lang="it-IT" smtClean="0"/>
              <a:t>‹N›</a:t>
            </a:fld>
            <a:endParaRPr lang="it-IT"/>
          </a:p>
        </p:txBody>
      </p:sp>
    </p:spTree>
    <p:extLst>
      <p:ext uri="{BB962C8B-B14F-4D97-AF65-F5344CB8AC3E}">
        <p14:creationId xmlns:p14="http://schemas.microsoft.com/office/powerpoint/2010/main" val="3360304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01710381-5D5C-4A9E-9C51-2C0C3CEF9134}" type="datetimeFigureOut">
              <a:rPr lang="it-IT" smtClean="0"/>
              <a:t>30/03/2023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8400B8-E7AA-4B01-A463-403D83D90D63}" type="slidenum">
              <a:rPr lang="it-IT" smtClean="0"/>
              <a:t>‹N›</a:t>
            </a:fld>
            <a:endParaRPr lang="it-IT"/>
          </a:p>
        </p:txBody>
      </p:sp>
    </p:spTree>
    <p:extLst>
      <p:ext uri="{BB962C8B-B14F-4D97-AF65-F5344CB8AC3E}">
        <p14:creationId xmlns:p14="http://schemas.microsoft.com/office/powerpoint/2010/main" val="4208530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1710381-5D5C-4A9E-9C51-2C0C3CEF9134}" type="datetimeFigureOut">
              <a:rPr lang="it-IT" smtClean="0"/>
              <a:t>30/03/2023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38400B8-E7AA-4B01-A463-403D83D90D63}" type="slidenum">
              <a:rPr lang="it-IT" smtClean="0"/>
              <a:t>‹N›</a:t>
            </a:fld>
            <a:endParaRPr lang="it-IT"/>
          </a:p>
        </p:txBody>
      </p:sp>
    </p:spTree>
    <p:extLst>
      <p:ext uri="{BB962C8B-B14F-4D97-AF65-F5344CB8AC3E}">
        <p14:creationId xmlns:p14="http://schemas.microsoft.com/office/powerpoint/2010/main" val="2490290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1710381-5D5C-4A9E-9C51-2C0C3CEF9134}" type="datetimeFigureOut">
              <a:rPr lang="it-IT" smtClean="0"/>
              <a:t>30/03/2023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38400B8-E7AA-4B01-A463-403D83D90D63}" type="slidenum">
              <a:rPr lang="it-IT" smtClean="0"/>
              <a:t>‹N›</a:t>
            </a:fld>
            <a:endParaRPr lang="it-IT"/>
          </a:p>
        </p:txBody>
      </p:sp>
    </p:spTree>
    <p:extLst>
      <p:ext uri="{BB962C8B-B14F-4D97-AF65-F5344CB8AC3E}">
        <p14:creationId xmlns:p14="http://schemas.microsoft.com/office/powerpoint/2010/main" val="2150060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1710381-5D5C-4A9E-9C51-2C0C3CEF9134}" type="datetimeFigureOut">
              <a:rPr lang="it-IT" smtClean="0"/>
              <a:t>30/03/2023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38400B8-E7AA-4B01-A463-403D83D90D63}" type="slidenum">
              <a:rPr lang="it-IT" smtClean="0"/>
              <a:t>‹N›</a:t>
            </a:fld>
            <a:endParaRPr lang="it-IT"/>
          </a:p>
        </p:txBody>
      </p:sp>
    </p:spTree>
    <p:extLst>
      <p:ext uri="{BB962C8B-B14F-4D97-AF65-F5344CB8AC3E}">
        <p14:creationId xmlns:p14="http://schemas.microsoft.com/office/powerpoint/2010/main" val="1804072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1710381-5D5C-4A9E-9C51-2C0C3CEF9134}" type="datetimeFigureOut">
              <a:rPr lang="it-IT" smtClean="0"/>
              <a:t>30/03/2023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38400B8-E7AA-4B01-A463-403D83D90D63}" type="slidenum">
              <a:rPr lang="it-IT" smtClean="0"/>
              <a:t>‹N›</a:t>
            </a:fld>
            <a:endParaRPr lang="it-IT"/>
          </a:p>
        </p:txBody>
      </p:sp>
    </p:spTree>
    <p:extLst>
      <p:ext uri="{BB962C8B-B14F-4D97-AF65-F5344CB8AC3E}">
        <p14:creationId xmlns:p14="http://schemas.microsoft.com/office/powerpoint/2010/main" val="3368693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01710381-5D5C-4A9E-9C51-2C0C3CEF9134}" type="datetimeFigureOut">
              <a:rPr lang="it-IT" smtClean="0"/>
              <a:t>30/03/2023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38400B8-E7AA-4B01-A463-403D83D90D63}" type="slidenum">
              <a:rPr lang="it-IT" smtClean="0"/>
              <a:t>‹N›</a:t>
            </a:fld>
            <a:endParaRPr lang="it-IT"/>
          </a:p>
        </p:txBody>
      </p:sp>
    </p:spTree>
    <p:extLst>
      <p:ext uri="{BB962C8B-B14F-4D97-AF65-F5344CB8AC3E}">
        <p14:creationId xmlns:p14="http://schemas.microsoft.com/office/powerpoint/2010/main" val="1199147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01710381-5D5C-4A9E-9C51-2C0C3CEF9134}" type="datetimeFigureOut">
              <a:rPr lang="it-IT" smtClean="0"/>
              <a:t>30/03/2023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38400B8-E7AA-4B01-A463-403D83D90D63}" type="slidenum">
              <a:rPr lang="it-IT" smtClean="0"/>
              <a:t>‹N›</a:t>
            </a:fld>
            <a:endParaRPr lang="it-IT"/>
          </a:p>
        </p:txBody>
      </p:sp>
    </p:spTree>
    <p:extLst>
      <p:ext uri="{BB962C8B-B14F-4D97-AF65-F5344CB8AC3E}">
        <p14:creationId xmlns:p14="http://schemas.microsoft.com/office/powerpoint/2010/main" val="3945176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710381-5D5C-4A9E-9C51-2C0C3CEF9134}" type="datetimeFigureOut">
              <a:rPr lang="it-IT" smtClean="0"/>
              <a:t>30/03/2023</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8400B8-E7AA-4B01-A463-403D83D90D63}" type="slidenum">
              <a:rPr lang="it-IT" smtClean="0"/>
              <a:t>‹N›</a:t>
            </a:fld>
            <a:endParaRPr lang="it-IT"/>
          </a:p>
        </p:txBody>
      </p:sp>
    </p:spTree>
    <p:extLst>
      <p:ext uri="{BB962C8B-B14F-4D97-AF65-F5344CB8AC3E}">
        <p14:creationId xmlns:p14="http://schemas.microsoft.com/office/powerpoint/2010/main" val="3638905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4400" b="1" i="1" dirty="0" smtClean="0">
                <a:latin typeface="Arial Black" panose="020B0A04020102020204" pitchFamily="34" charset="0"/>
              </a:rPr>
              <a:t>Proust e la vocazione dell’arte</a:t>
            </a:r>
            <a:endParaRPr lang="it-IT" sz="4400" b="1" i="1" dirty="0">
              <a:latin typeface="Arial Black" panose="020B0A04020102020204" pitchFamily="34" charset="0"/>
            </a:endParaRPr>
          </a:p>
        </p:txBody>
      </p:sp>
      <p:sp>
        <p:nvSpPr>
          <p:cNvPr id="3" name="Sottotitolo 2"/>
          <p:cNvSpPr>
            <a:spLocks noGrp="1"/>
          </p:cNvSpPr>
          <p:nvPr>
            <p:ph type="subTitle" idx="1"/>
          </p:nvPr>
        </p:nvSpPr>
        <p:spPr/>
        <p:txBody>
          <a:bodyPr/>
          <a:lstStyle/>
          <a:p>
            <a:r>
              <a:rPr lang="it-IT" dirty="0" smtClean="0"/>
              <a:t>UNITRE (31 marzo 2023)</a:t>
            </a:r>
          </a:p>
          <a:p>
            <a:r>
              <a:rPr lang="it-IT" dirty="0" smtClean="0"/>
              <a:t>Eleonora </a:t>
            </a:r>
            <a:r>
              <a:rPr lang="it-IT" dirty="0" err="1" smtClean="0"/>
              <a:t>Sparvoli</a:t>
            </a:r>
            <a:endParaRPr lang="it-IT" dirty="0"/>
          </a:p>
        </p:txBody>
      </p:sp>
    </p:spTree>
    <p:extLst>
      <p:ext uri="{BB962C8B-B14F-4D97-AF65-F5344CB8AC3E}">
        <p14:creationId xmlns:p14="http://schemas.microsoft.com/office/powerpoint/2010/main" val="1753742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marL="0" indent="0" algn="just">
              <a:buNone/>
            </a:pPr>
            <a:r>
              <a:rPr lang="it-IT" b="1" dirty="0">
                <a:latin typeface="Garamond" panose="02020404030301010803" pitchFamily="18" charset="0"/>
              </a:rPr>
              <a:t>Così tutta la mia vita sino a quel momento avrebbe e non avrebbe potuto essere riassunta sotto il titolo: “Una vocazione”. Non avrebbe potuto perché la letteratura non aveva svolto alcun ruolo nella mia vita. Avrebbe potuto perché questa vita, il ricordo delle sue tristezze, delle sue gioie, formavano una riserva simile all’albume contenuto nell’ovulo delle piante da cui questo trae il nutrimento per trasformarsi in seme quando ancora si ignora che si sta sviluppando l’embrione della pianta, già sede tuttavia di fenomeni chimici e respiratori segreti ma molto attivi. Allo stesso modo, la mia vita era in rapporto con ciò che la sua maturazione avrebbe prodotto.</a:t>
            </a:r>
          </a:p>
          <a:p>
            <a:pPr marL="0" indent="0">
              <a:buNone/>
            </a:pPr>
            <a:r>
              <a:rPr lang="it-IT" dirty="0"/>
              <a:t>								</a:t>
            </a:r>
            <a:r>
              <a:rPr lang="it-IT" dirty="0" smtClean="0">
                <a:latin typeface="Garamond" panose="02020404030301010803" pitchFamily="18" charset="0"/>
              </a:rPr>
              <a:t>(</a:t>
            </a:r>
            <a:r>
              <a:rPr lang="it-IT" i="1" dirty="0" smtClean="0">
                <a:latin typeface="Garamond" panose="02020404030301010803" pitchFamily="18" charset="0"/>
              </a:rPr>
              <a:t>Il </a:t>
            </a:r>
            <a:r>
              <a:rPr lang="it-IT" i="1" dirty="0">
                <a:latin typeface="Garamond" panose="02020404030301010803" pitchFamily="18" charset="0"/>
              </a:rPr>
              <a:t>Tempo ritrovato</a:t>
            </a:r>
            <a:r>
              <a:rPr lang="it-IT" dirty="0">
                <a:latin typeface="Garamond" panose="02020404030301010803" pitchFamily="18" charset="0"/>
              </a:rPr>
              <a:t>)</a:t>
            </a:r>
          </a:p>
        </p:txBody>
      </p:sp>
    </p:spTree>
    <p:extLst>
      <p:ext uri="{BB962C8B-B14F-4D97-AF65-F5344CB8AC3E}">
        <p14:creationId xmlns:p14="http://schemas.microsoft.com/office/powerpoint/2010/main" val="3499718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just">
              <a:buNone/>
            </a:pPr>
            <a:r>
              <a:rPr lang="it-IT" b="1" dirty="0">
                <a:latin typeface="Garamond" panose="02020404030301010803" pitchFamily="18" charset="0"/>
              </a:rPr>
              <a:t>Mi è lecito chiamare romanzo questo libro? È forse qualcosa di meno e molto di più: l’essenza medesima della mia vita qui distillata, senza nulla aggiungervi, quale cola dalle fessure delle ore. Questo libro non è mai stato fatto, è stato raccolto. E questa non è una scusa per la mia pigrizia. </a:t>
            </a:r>
            <a:endParaRPr lang="it-IT" dirty="0">
              <a:latin typeface="Garamond" panose="02020404030301010803" pitchFamily="18" charset="0"/>
            </a:endParaRPr>
          </a:p>
          <a:p>
            <a:pPr marL="0" indent="0" algn="just">
              <a:buNone/>
            </a:pPr>
            <a:r>
              <a:rPr lang="it-IT" b="1" dirty="0" smtClean="0">
                <a:latin typeface="Garamond" panose="02020404030301010803" pitchFamily="18" charset="0"/>
              </a:rPr>
              <a:t>							</a:t>
            </a:r>
            <a:r>
              <a:rPr lang="it-IT" dirty="0" smtClean="0">
                <a:latin typeface="Garamond" panose="02020404030301010803" pitchFamily="18" charset="0"/>
              </a:rPr>
              <a:t>(</a:t>
            </a:r>
            <a:r>
              <a:rPr lang="it-IT" i="1" dirty="0">
                <a:latin typeface="Garamond" panose="02020404030301010803" pitchFamily="18" charset="0"/>
              </a:rPr>
              <a:t>Jean </a:t>
            </a:r>
            <a:r>
              <a:rPr lang="it-IT" i="1" dirty="0" err="1">
                <a:latin typeface="Garamond" panose="02020404030301010803" pitchFamily="18" charset="0"/>
              </a:rPr>
              <a:t>Santeuil</a:t>
            </a:r>
            <a:r>
              <a:rPr lang="it-IT" dirty="0">
                <a:latin typeface="Garamond" panose="02020404030301010803" pitchFamily="18" charset="0"/>
              </a:rPr>
              <a:t>)</a:t>
            </a:r>
          </a:p>
          <a:p>
            <a:pPr marL="0" indent="0">
              <a:buNone/>
            </a:pPr>
            <a:endParaRPr lang="it-IT" dirty="0"/>
          </a:p>
        </p:txBody>
      </p:sp>
    </p:spTree>
    <p:extLst>
      <p:ext uri="{BB962C8B-B14F-4D97-AF65-F5344CB8AC3E}">
        <p14:creationId xmlns:p14="http://schemas.microsoft.com/office/powerpoint/2010/main" val="3436382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just">
              <a:buNone/>
            </a:pPr>
            <a:r>
              <a:rPr lang="it-IT" b="1" dirty="0">
                <a:latin typeface="Garamond" panose="02020404030301010803" pitchFamily="18" charset="0"/>
              </a:rPr>
              <a:t>Il tutto era principalmente per me una questione d’igiene; bisogna purgarsi dal vizio così naturale d’idolatria e d’imitazione. E invece di fare subdolamente </a:t>
            </a:r>
            <a:r>
              <a:rPr lang="it-IT" b="1" dirty="0" err="1">
                <a:latin typeface="Garamond" panose="02020404030301010803" pitchFamily="18" charset="0"/>
              </a:rPr>
              <a:t>Michelet</a:t>
            </a:r>
            <a:r>
              <a:rPr lang="it-IT" b="1" dirty="0">
                <a:latin typeface="Garamond" panose="02020404030301010803" pitchFamily="18" charset="0"/>
              </a:rPr>
              <a:t> o </a:t>
            </a:r>
            <a:r>
              <a:rPr lang="it-IT" b="1" dirty="0" err="1">
                <a:latin typeface="Garamond" panose="02020404030301010803" pitchFamily="18" charset="0"/>
              </a:rPr>
              <a:t>Goncourt</a:t>
            </a:r>
            <a:r>
              <a:rPr lang="it-IT" b="1" dirty="0">
                <a:latin typeface="Garamond" panose="02020404030301010803" pitchFamily="18" charset="0"/>
              </a:rPr>
              <a:t> mettendo la propria firma […], farlo apertamente sotto forma di </a:t>
            </a:r>
            <a:r>
              <a:rPr lang="it-IT" b="1" i="1" dirty="0">
                <a:latin typeface="Garamond" panose="02020404030301010803" pitchFamily="18" charset="0"/>
              </a:rPr>
              <a:t>pastiche</a:t>
            </a:r>
            <a:r>
              <a:rPr lang="it-IT" b="1" dirty="0">
                <a:latin typeface="Garamond" panose="02020404030301010803" pitchFamily="18" charset="0"/>
              </a:rPr>
              <a:t>, per ritornare ad essere nient’altro che Marcel Proust quando scrivo i miei romanzi.</a:t>
            </a:r>
          </a:p>
          <a:p>
            <a:pPr marL="0" indent="0" algn="just">
              <a:buNone/>
            </a:pPr>
            <a:r>
              <a:rPr lang="it-IT" b="1" dirty="0" smtClean="0">
                <a:latin typeface="Garamond" panose="02020404030301010803" pitchFamily="18" charset="0"/>
              </a:rPr>
              <a:t>			</a:t>
            </a:r>
          </a:p>
          <a:p>
            <a:pPr marL="0" indent="0" algn="just">
              <a:buNone/>
            </a:pPr>
            <a:r>
              <a:rPr lang="it-IT" b="1" dirty="0">
                <a:latin typeface="Garamond" panose="02020404030301010803" pitchFamily="18" charset="0"/>
              </a:rPr>
              <a:t>	</a:t>
            </a:r>
            <a:r>
              <a:rPr lang="it-IT" b="1" dirty="0" smtClean="0">
                <a:latin typeface="Garamond" panose="02020404030301010803" pitchFamily="18" charset="0"/>
              </a:rPr>
              <a:t>		</a:t>
            </a:r>
            <a:r>
              <a:rPr lang="it-IT" dirty="0" smtClean="0">
                <a:latin typeface="Garamond" panose="02020404030301010803" pitchFamily="18" charset="0"/>
              </a:rPr>
              <a:t>(</a:t>
            </a:r>
            <a:r>
              <a:rPr lang="it-IT" dirty="0">
                <a:latin typeface="Garamond" panose="02020404030301010803" pitchFamily="18" charset="0"/>
              </a:rPr>
              <a:t>lettera a Ramon Fernandez dell’agosto 1919)</a:t>
            </a:r>
          </a:p>
          <a:p>
            <a:pPr marL="0" indent="0">
              <a:buNone/>
            </a:pPr>
            <a:endParaRPr lang="it-IT" dirty="0"/>
          </a:p>
        </p:txBody>
      </p:sp>
    </p:spTree>
    <p:extLst>
      <p:ext uri="{BB962C8B-B14F-4D97-AF65-F5344CB8AC3E}">
        <p14:creationId xmlns:p14="http://schemas.microsoft.com/office/powerpoint/2010/main" val="1418183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just">
              <a:buNone/>
            </a:pPr>
            <a:r>
              <a:rPr lang="it-IT" b="1" dirty="0">
                <a:latin typeface="Garamond" panose="02020404030301010803" pitchFamily="18" charset="0"/>
              </a:rPr>
              <a:t>Lei mi asciugava gli occhi con la sua bella mano dolce e bianca che mi piaceva tanto baciare, in cui brillava la fede d’oro che le abbiamo lasciato sotto terra. </a:t>
            </a:r>
            <a:endParaRPr lang="it-IT" dirty="0">
              <a:latin typeface="Garamond" panose="02020404030301010803" pitchFamily="18" charset="0"/>
            </a:endParaRPr>
          </a:p>
          <a:p>
            <a:pPr marL="0" indent="0">
              <a:buNone/>
            </a:pPr>
            <a:endParaRPr lang="it-IT" b="1" dirty="0" smtClean="0"/>
          </a:p>
          <a:p>
            <a:pPr marL="0" indent="0">
              <a:buNone/>
            </a:pPr>
            <a:r>
              <a:rPr lang="it-IT" b="1" dirty="0"/>
              <a:t>	</a:t>
            </a:r>
            <a:r>
              <a:rPr lang="it-IT" b="1" dirty="0" smtClean="0"/>
              <a:t>				</a:t>
            </a:r>
            <a:r>
              <a:rPr lang="it-IT" dirty="0" smtClean="0">
                <a:latin typeface="Garamond" panose="02020404030301010803" pitchFamily="18" charset="0"/>
              </a:rPr>
              <a:t>(</a:t>
            </a:r>
            <a:r>
              <a:rPr lang="it-IT" i="1" dirty="0">
                <a:latin typeface="Garamond" panose="02020404030301010803" pitchFamily="18" charset="0"/>
              </a:rPr>
              <a:t>I Settantacinque </a:t>
            </a:r>
            <a:r>
              <a:rPr lang="it-IT" i="1" dirty="0" smtClean="0">
                <a:latin typeface="Garamond" panose="02020404030301010803" pitchFamily="18" charset="0"/>
              </a:rPr>
              <a:t>fogli</a:t>
            </a:r>
            <a:r>
              <a:rPr lang="it-IT" dirty="0">
                <a:latin typeface="Garamond" panose="02020404030301010803" pitchFamily="18" charset="0"/>
              </a:rPr>
              <a:t>)</a:t>
            </a:r>
          </a:p>
          <a:p>
            <a:pPr marL="0" indent="0">
              <a:buNone/>
            </a:pPr>
            <a:endParaRPr lang="it-IT" dirty="0"/>
          </a:p>
        </p:txBody>
      </p:sp>
    </p:spTree>
    <p:extLst>
      <p:ext uri="{BB962C8B-B14F-4D97-AF65-F5344CB8AC3E}">
        <p14:creationId xmlns:p14="http://schemas.microsoft.com/office/powerpoint/2010/main" val="1834674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just">
              <a:buNone/>
            </a:pPr>
            <a:r>
              <a:rPr lang="it-IT" b="1" dirty="0">
                <a:latin typeface="Garamond" panose="02020404030301010803" pitchFamily="18" charset="0"/>
              </a:rPr>
              <a:t>Vorrei, benché molto malato scrivere uno studio su </a:t>
            </a:r>
            <a:r>
              <a:rPr lang="it-IT" b="1" dirty="0" err="1">
                <a:latin typeface="Garamond" panose="02020404030301010803" pitchFamily="18" charset="0"/>
              </a:rPr>
              <a:t>Sainte-Beuve</a:t>
            </a:r>
            <a:r>
              <a:rPr lang="it-IT" b="1" dirty="0">
                <a:latin typeface="Garamond" panose="02020404030301010803" pitchFamily="18" charset="0"/>
              </a:rPr>
              <a:t>. La cosa si è costruita nella mia mente in due maniere differenti fra le quali devo scegliere. […] La prima è il saggio classico, il Saggio di Taine, mille volte meno buono (salvo il contenuto che mi sembra nuovo). La seconda comincia con un racconto del mattino, del risveglio, la mamma viene a trovarmi accanto al letto, io le dico che ho l’idea di uno studio su </a:t>
            </a:r>
            <a:r>
              <a:rPr lang="it-IT" b="1" dirty="0" err="1">
                <a:latin typeface="Garamond" panose="02020404030301010803" pitchFamily="18" charset="0"/>
              </a:rPr>
              <a:t>Sainte-Beuve</a:t>
            </a:r>
            <a:r>
              <a:rPr lang="it-IT" b="1" dirty="0">
                <a:latin typeface="Garamond" panose="02020404030301010803" pitchFamily="18" charset="0"/>
              </a:rPr>
              <a:t>, gliela sottopongo e gliela </a:t>
            </a:r>
            <a:r>
              <a:rPr lang="it-IT" b="1" dirty="0" smtClean="0">
                <a:latin typeface="Garamond" panose="02020404030301010803" pitchFamily="18" charset="0"/>
              </a:rPr>
              <a:t>sviluppo.</a:t>
            </a:r>
            <a:r>
              <a:rPr lang="it-IT" dirty="0">
                <a:latin typeface="Garamond" panose="02020404030301010803" pitchFamily="18" charset="0"/>
              </a:rPr>
              <a:t> </a:t>
            </a:r>
            <a:r>
              <a:rPr lang="it-IT" b="1" dirty="0" smtClean="0">
                <a:latin typeface="Garamond" panose="02020404030301010803" pitchFamily="18" charset="0"/>
              </a:rPr>
              <a:t>Potete </a:t>
            </a:r>
            <a:r>
              <a:rPr lang="it-IT" b="1" dirty="0">
                <a:latin typeface="Garamond" panose="02020404030301010803" pitchFamily="18" charset="0"/>
              </a:rPr>
              <a:t>dirmi cosa vi sembra meglio?</a:t>
            </a:r>
            <a:endParaRPr lang="it-IT" dirty="0">
              <a:latin typeface="Garamond" panose="02020404030301010803" pitchFamily="18" charset="0"/>
            </a:endParaRPr>
          </a:p>
          <a:p>
            <a:pPr marL="0" indent="0">
              <a:buNone/>
            </a:pPr>
            <a:r>
              <a:rPr lang="it-IT" dirty="0" smtClean="0">
                <a:latin typeface="Garamond" panose="02020404030301010803" pitchFamily="18" charset="0"/>
              </a:rPr>
              <a:t>				(</a:t>
            </a:r>
            <a:r>
              <a:rPr lang="it-IT" dirty="0">
                <a:latin typeface="Garamond" panose="02020404030301010803" pitchFamily="18" charset="0"/>
              </a:rPr>
              <a:t>lettera a Anna de </a:t>
            </a:r>
            <a:r>
              <a:rPr lang="it-IT" dirty="0" err="1">
                <a:latin typeface="Garamond" panose="02020404030301010803" pitchFamily="18" charset="0"/>
              </a:rPr>
              <a:t>Noailles</a:t>
            </a:r>
            <a:r>
              <a:rPr lang="it-IT" dirty="0">
                <a:latin typeface="Garamond" panose="02020404030301010803" pitchFamily="18" charset="0"/>
              </a:rPr>
              <a:t>, dicembre 1908)</a:t>
            </a:r>
          </a:p>
          <a:p>
            <a:endParaRPr lang="it-IT" dirty="0"/>
          </a:p>
        </p:txBody>
      </p:sp>
    </p:spTree>
    <p:extLst>
      <p:ext uri="{BB962C8B-B14F-4D97-AF65-F5344CB8AC3E}">
        <p14:creationId xmlns:p14="http://schemas.microsoft.com/office/powerpoint/2010/main" val="3292564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just">
              <a:buNone/>
            </a:pPr>
            <a:r>
              <a:rPr lang="it-IT" b="1" dirty="0">
                <a:latin typeface="Garamond" panose="02020404030301010803" pitchFamily="18" charset="0"/>
              </a:rPr>
              <a:t>Anche sapendo che non posso essere utile in niente all’esercito, sarei utile a me stesso lasciandomi sopprimere. Ma desidero molto terminare l’opera cominciata e deporvi delle verità di cui so che molti si nutrono e che altrimenti saranno distrutte con me </a:t>
            </a:r>
            <a:endParaRPr lang="it-IT" dirty="0">
              <a:latin typeface="Garamond" panose="02020404030301010803" pitchFamily="18" charset="0"/>
            </a:endParaRPr>
          </a:p>
          <a:p>
            <a:pPr marL="0" indent="0" algn="just">
              <a:buNone/>
            </a:pPr>
            <a:r>
              <a:rPr lang="it-IT" b="1" dirty="0" smtClean="0">
                <a:latin typeface="Garamond" panose="02020404030301010803" pitchFamily="18" charset="0"/>
              </a:rPr>
              <a:t>					</a:t>
            </a:r>
          </a:p>
          <a:p>
            <a:pPr marL="0" indent="0" algn="just">
              <a:buNone/>
            </a:pPr>
            <a:r>
              <a:rPr lang="it-IT" b="1" dirty="0">
                <a:latin typeface="Garamond" panose="02020404030301010803" pitchFamily="18" charset="0"/>
              </a:rPr>
              <a:t>	</a:t>
            </a:r>
            <a:r>
              <a:rPr lang="it-IT" b="1" dirty="0" smtClean="0">
                <a:latin typeface="Garamond" panose="02020404030301010803" pitchFamily="18" charset="0"/>
              </a:rPr>
              <a:t>			</a:t>
            </a:r>
            <a:r>
              <a:rPr lang="it-IT" dirty="0" smtClean="0">
                <a:latin typeface="Garamond" panose="02020404030301010803" pitchFamily="18" charset="0"/>
              </a:rPr>
              <a:t>(Lettera </a:t>
            </a:r>
            <a:r>
              <a:rPr lang="it-IT" dirty="0">
                <a:latin typeface="Garamond" panose="02020404030301010803" pitchFamily="18" charset="0"/>
              </a:rPr>
              <a:t>a Lionel </a:t>
            </a:r>
            <a:r>
              <a:rPr lang="it-IT" dirty="0" err="1">
                <a:latin typeface="Garamond" panose="02020404030301010803" pitchFamily="18" charset="0"/>
              </a:rPr>
              <a:t>Hauser</a:t>
            </a:r>
            <a:r>
              <a:rPr lang="it-IT" dirty="0">
                <a:latin typeface="Garamond" panose="02020404030301010803" pitchFamily="18" charset="0"/>
              </a:rPr>
              <a:t>, 27 agosto 1915)</a:t>
            </a:r>
          </a:p>
          <a:p>
            <a:endParaRPr lang="it-IT" dirty="0"/>
          </a:p>
        </p:txBody>
      </p:sp>
    </p:spTree>
    <p:extLst>
      <p:ext uri="{BB962C8B-B14F-4D97-AF65-F5344CB8AC3E}">
        <p14:creationId xmlns:p14="http://schemas.microsoft.com/office/powerpoint/2010/main" val="3897039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just">
              <a:buNone/>
            </a:pPr>
            <a:r>
              <a:rPr lang="it-IT" b="1" dirty="0">
                <a:latin typeface="Garamond" panose="02020404030301010803" pitchFamily="18" charset="0"/>
              </a:rPr>
              <a:t>Altri – non io – e me ne rallegro, hanno il pieno godimento dell’universo. Io non ho più né il movimento, né la parola, né il pensiero, né il semplice benessere di non soffrire. Così, espulso per così dire da me stesso, mi rifugio nei tomi che palpo non potendoli leggere, e ho, nei loro riguardi, le precauzioni dell’ape scavatrice […]. Raggomitolato come lei e privato di tutto, non mi occupo di nient’altro che di fornire loro attraverso il mondo dei sensi l’espansione che a me è rifiutata.</a:t>
            </a:r>
            <a:endParaRPr lang="it-IT" dirty="0">
              <a:latin typeface="Garamond" panose="02020404030301010803" pitchFamily="18" charset="0"/>
            </a:endParaRPr>
          </a:p>
          <a:p>
            <a:pPr marL="0" indent="0" algn="just">
              <a:buNone/>
            </a:pPr>
            <a:r>
              <a:rPr lang="it-IT" dirty="0" smtClean="0">
                <a:latin typeface="Garamond" panose="02020404030301010803" pitchFamily="18" charset="0"/>
              </a:rPr>
              <a:t>					(</a:t>
            </a:r>
            <a:r>
              <a:rPr lang="it-IT" dirty="0">
                <a:latin typeface="Garamond" panose="02020404030301010803" pitchFamily="18" charset="0"/>
              </a:rPr>
              <a:t>Lettera a Gallimard, 3 ottobre 1922)</a:t>
            </a:r>
          </a:p>
        </p:txBody>
      </p:sp>
    </p:spTree>
    <p:extLst>
      <p:ext uri="{BB962C8B-B14F-4D97-AF65-F5344CB8AC3E}">
        <p14:creationId xmlns:p14="http://schemas.microsoft.com/office/powerpoint/2010/main" val="4189804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indent="0" algn="just">
              <a:buNone/>
            </a:pPr>
            <a:r>
              <a:rPr lang="it-IT" b="1" dirty="0">
                <a:latin typeface="Garamond" panose="02020404030301010803" pitchFamily="18" charset="0"/>
              </a:rPr>
              <a:t>Io dico che è legge crudele dell’arte che gli esseri muoiano e che noi stessi moriamo, dando fondo a tutte le sofferenze, perché spunti l’erba non dell’oblio ma della vita eterna, l’erba rigogliosa delle opere feconde, su cui le generazioni verranno a fare, allegramente, senza preoccuparsi di chi dorme là sotto, il loro “</a:t>
            </a:r>
            <a:r>
              <a:rPr lang="it-IT" b="1" dirty="0" err="1">
                <a:latin typeface="Garamond" panose="02020404030301010803" pitchFamily="18" charset="0"/>
              </a:rPr>
              <a:t>déjeuner</a:t>
            </a:r>
            <a:r>
              <a:rPr lang="it-IT" b="1" dirty="0">
                <a:latin typeface="Garamond" panose="02020404030301010803" pitchFamily="18" charset="0"/>
              </a:rPr>
              <a:t> </a:t>
            </a:r>
            <a:r>
              <a:rPr lang="it-IT" b="1" dirty="0" err="1">
                <a:latin typeface="Garamond" panose="02020404030301010803" pitchFamily="18" charset="0"/>
              </a:rPr>
              <a:t>sur</a:t>
            </a:r>
            <a:r>
              <a:rPr lang="it-IT" b="1" dirty="0">
                <a:latin typeface="Garamond" panose="02020404030301010803" pitchFamily="18" charset="0"/>
              </a:rPr>
              <a:t> l’</a:t>
            </a:r>
            <a:r>
              <a:rPr lang="it-IT" b="1" dirty="0" err="1">
                <a:latin typeface="Garamond" panose="02020404030301010803" pitchFamily="18" charset="0"/>
              </a:rPr>
              <a:t>herbe</a:t>
            </a:r>
            <a:r>
              <a:rPr lang="it-IT" b="1" dirty="0">
                <a:latin typeface="Garamond" panose="02020404030301010803" pitchFamily="18" charset="0"/>
              </a:rPr>
              <a:t>”.</a:t>
            </a:r>
            <a:endParaRPr lang="it-IT" dirty="0">
              <a:latin typeface="Garamond" panose="02020404030301010803" pitchFamily="18" charset="0"/>
            </a:endParaRPr>
          </a:p>
          <a:p>
            <a:pPr marL="0" indent="0" algn="just">
              <a:buNone/>
            </a:pPr>
            <a:r>
              <a:rPr lang="it-IT" dirty="0">
                <a:latin typeface="Garamond" panose="02020404030301010803" pitchFamily="18" charset="0"/>
              </a:rPr>
              <a:t> </a:t>
            </a:r>
          </a:p>
          <a:p>
            <a:pPr marL="0" indent="0" algn="just">
              <a:buNone/>
            </a:pPr>
            <a:r>
              <a:rPr lang="it-IT" dirty="0" smtClean="0">
                <a:latin typeface="Garamond" panose="02020404030301010803" pitchFamily="18" charset="0"/>
              </a:rPr>
              <a:t>						(</a:t>
            </a:r>
            <a:r>
              <a:rPr lang="it-IT" i="1" dirty="0">
                <a:latin typeface="Garamond" panose="02020404030301010803" pitchFamily="18" charset="0"/>
              </a:rPr>
              <a:t>Il Tempo ritrovato</a:t>
            </a:r>
            <a:r>
              <a:rPr lang="it-IT" dirty="0">
                <a:latin typeface="Garamond" panose="02020404030301010803" pitchFamily="18" charset="0"/>
              </a:rPr>
              <a:t>)</a:t>
            </a:r>
          </a:p>
          <a:p>
            <a:endParaRPr lang="it-IT" dirty="0"/>
          </a:p>
        </p:txBody>
      </p:sp>
    </p:spTree>
    <p:extLst>
      <p:ext uri="{BB962C8B-B14F-4D97-AF65-F5344CB8AC3E}">
        <p14:creationId xmlns:p14="http://schemas.microsoft.com/office/powerpoint/2010/main" val="21065270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769</TotalTime>
  <Words>587</Words>
  <Application>Microsoft Office PowerPoint</Application>
  <PresentationFormat>Widescreen</PresentationFormat>
  <Paragraphs>23</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Arial Black</vt:lpstr>
      <vt:lpstr>Calibri</vt:lpstr>
      <vt:lpstr>Calibri Light</vt:lpstr>
      <vt:lpstr>Garamond</vt:lpstr>
      <vt:lpstr>Tema di Office</vt:lpstr>
      <vt:lpstr>Proust e la vocazione dell’arte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Proust e la vocazione dell’arte</dc:title>
  <dc:creator>Anonimo</dc:creator>
  <cp:lastModifiedBy>Anonimo</cp:lastModifiedBy>
  <cp:revision>4</cp:revision>
  <dcterms:created xsi:type="dcterms:W3CDTF">2023-03-30T18:13:28Z</dcterms:created>
  <dcterms:modified xsi:type="dcterms:W3CDTF">2023-03-31T07:02:31Z</dcterms:modified>
</cp:coreProperties>
</file>